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9" r:id="rId5"/>
    <p:sldId id="260" r:id="rId6"/>
    <p:sldId id="270" r:id="rId7"/>
    <p:sldId id="261" r:id="rId8"/>
    <p:sldId id="271" r:id="rId9"/>
    <p:sldId id="262" r:id="rId10"/>
    <p:sldId id="272" r:id="rId11"/>
    <p:sldId id="263" r:id="rId12"/>
    <p:sldId id="273" r:id="rId13"/>
    <p:sldId id="264" r:id="rId14"/>
    <p:sldId id="274" r:id="rId15"/>
    <p:sldId id="275" r:id="rId16"/>
    <p:sldId id="276" r:id="rId17"/>
    <p:sldId id="265" r:id="rId18"/>
    <p:sldId id="277" r:id="rId19"/>
    <p:sldId id="278" r:id="rId20"/>
    <p:sldId id="266" r:id="rId21"/>
    <p:sldId id="279" r:id="rId22"/>
    <p:sldId id="280" r:id="rId23"/>
    <p:sldId id="281" r:id="rId24"/>
    <p:sldId id="282" r:id="rId25"/>
    <p:sldId id="267" r:id="rId26"/>
    <p:sldId id="283" r:id="rId27"/>
    <p:sldId id="26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08" autoAdjust="0"/>
    <p:restoredTop sz="94660"/>
  </p:normalViewPr>
  <p:slideViewPr>
    <p:cSldViewPr snapToGrid="0">
      <p:cViewPr varScale="1">
        <p:scale>
          <a:sx n="63" d="100"/>
          <a:sy n="63" d="100"/>
        </p:scale>
        <p:origin x="66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5375C-E3E6-8091-B76B-091171CBBC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98B847-798E-53AD-5B18-143B673B94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8D444-BC5A-EAC3-7D84-305356EA8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A23B1-8AF2-4CB0-A74B-2B59C92B62C1}" type="datetimeFigureOut">
              <a:rPr lang="en-ID" smtClean="0"/>
              <a:t>01/07/2023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DAF978-02E3-BC98-4BB4-9162E31CE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27196-50FC-9C47-AC2C-810E9AA33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BFCC-FBBF-4464-839F-E5703F1BFB7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03848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821B1-C4A4-5AC2-6F72-54F69FE9D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1C6CD9-3DA3-5900-8A25-3235D3C289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6ADC1-DC5B-ACD6-A61D-C407297D5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A23B1-8AF2-4CB0-A74B-2B59C92B62C1}" type="datetimeFigureOut">
              <a:rPr lang="en-ID" smtClean="0"/>
              <a:t>01/07/2023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99719-C76E-1F25-140F-E4C3FAE4D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DC1A5-EC3B-DFD1-F3BA-A87DE5390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BFCC-FBBF-4464-839F-E5703F1BFB7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49548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C5E7FA-F3B6-7DA1-C382-3BE2258CA0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76A749-59D1-2EE5-752F-B2EF93AD28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DF0DD-7066-83AE-3020-D66978107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A23B1-8AF2-4CB0-A74B-2B59C92B62C1}" type="datetimeFigureOut">
              <a:rPr lang="en-ID" smtClean="0"/>
              <a:t>01/07/2023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710B4-64BB-A182-54D2-9D5808FDF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5AB0C-6061-D9E7-37A2-E83157DE8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BFCC-FBBF-4464-839F-E5703F1BFB7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88032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EC3BE-92BA-A8F9-30C9-A89F18D96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8EFEC-E62A-2DCD-A3D5-F68E3AED3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2B91A-3E92-043A-879D-2D497B575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A23B1-8AF2-4CB0-A74B-2B59C92B62C1}" type="datetimeFigureOut">
              <a:rPr lang="en-ID" smtClean="0"/>
              <a:t>01/07/2023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A8288-FA48-B781-1342-034D55C6B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37423-C45D-404C-31CC-485EE8803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BFCC-FBBF-4464-839F-E5703F1BFB7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31969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759A2-3CFF-0E6C-AFD5-C36573D02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FE7C58-C9F0-6632-9FDE-6107E05CD7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B0FD0-D86E-652C-5678-35F53C0E2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A23B1-8AF2-4CB0-A74B-2B59C92B62C1}" type="datetimeFigureOut">
              <a:rPr lang="en-ID" smtClean="0"/>
              <a:t>01/07/2023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29392-2932-23C7-B6D2-EBBC88226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43B57-FAA9-B587-8FE5-95CD34A13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BFCC-FBBF-4464-839F-E5703F1BFB7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44204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24626-77B6-75A6-8707-BD59A8618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C66D2-5819-6949-1D9D-804EA095A7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EC51C4-1524-DA27-3BC3-EDCFA67988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92ECE7-04EE-A1A4-1841-BB4C45EA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A23B1-8AF2-4CB0-A74B-2B59C92B62C1}" type="datetimeFigureOut">
              <a:rPr lang="en-ID" smtClean="0"/>
              <a:t>01/07/2023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D3E959-0CC0-C380-91FE-5A21F01B6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9F1161-83B3-C0DB-DEEC-F8C4E2E3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BFCC-FBBF-4464-839F-E5703F1BFB7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83542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67C8B-B5D9-DB08-BE71-B66A55F7B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ED0D8-7F73-DD90-9B26-803BAE9FE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44BF7B-B23D-96C4-8036-5D5A2ADD79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62D421-524F-6C45-55C3-ABAF31201E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2BC8E0-3239-3F0E-37A3-D547280BA8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86A9C2-61B3-E0D9-62A5-EF8A50D8A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A23B1-8AF2-4CB0-A74B-2B59C92B62C1}" type="datetimeFigureOut">
              <a:rPr lang="en-ID" smtClean="0"/>
              <a:t>01/07/2023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7A9882-DD81-1D91-FF6A-95AA6F0BE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0F7D5C-9947-761C-9A62-A66298076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BFCC-FBBF-4464-839F-E5703F1BFB7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90294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75228-D253-8632-2704-CFD1716C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A79C2B-FA7A-9DD5-8E5F-DED345289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A23B1-8AF2-4CB0-A74B-2B59C92B62C1}" type="datetimeFigureOut">
              <a:rPr lang="en-ID" smtClean="0"/>
              <a:t>01/07/2023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7A1836-105A-AA9B-FB16-8C68A9B04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B4F9D6-9A8B-7CD7-CD1B-C4CC72BED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BFCC-FBBF-4464-839F-E5703F1BFB7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63398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912A19-F16A-FAF1-CD39-B529C2C5D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A23B1-8AF2-4CB0-A74B-2B59C92B62C1}" type="datetimeFigureOut">
              <a:rPr lang="en-ID" smtClean="0"/>
              <a:t>01/07/2023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D095F2-CCFE-E630-D21F-7146B7584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4FF48-FEC6-6DCF-F360-BE56FF1BF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BFCC-FBBF-4464-839F-E5703F1BFB7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56482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56616-6729-CC0F-F721-260197F24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1F5E6-BD3D-7CE6-B981-9776BE2B6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EBB8A4-BD0B-04E6-976B-DE41AB6275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7AE0BB-9E48-58D3-CF70-378DAFFC1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A23B1-8AF2-4CB0-A74B-2B59C92B62C1}" type="datetimeFigureOut">
              <a:rPr lang="en-ID" smtClean="0"/>
              <a:t>01/07/2023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DD2CA0-1F20-69DC-FA5D-AE92CF518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48EB4-F678-3044-43F7-CFE054328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BFCC-FBBF-4464-839F-E5703F1BFB7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20878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ABC34-8E96-03B4-B99B-3B963387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F8106E-1616-52D8-A79A-4149757AEB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AB767C-607A-17C6-9ADE-D481230C00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CCC098-E594-DFF6-0B24-87E242713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A23B1-8AF2-4CB0-A74B-2B59C92B62C1}" type="datetimeFigureOut">
              <a:rPr lang="en-ID" smtClean="0"/>
              <a:t>01/07/2023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3DC90-3934-B04D-7018-8AAD23A7B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CB8784-3291-38C7-060A-982C3A472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BFCC-FBBF-4464-839F-E5703F1BFB7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53922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71870D-5AD8-68D5-894F-C4ED88281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8DBC4D-41BC-4846-4035-8130F12EF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5C285-8E08-8245-6DBA-5E11DFB692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1A23B1-8AF2-4CB0-A74B-2B59C92B62C1}" type="datetimeFigureOut">
              <a:rPr lang="en-ID" smtClean="0"/>
              <a:t>01/07/2023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5D350-0B90-6C01-5332-875A955DE4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18CC0-EA52-CEB5-FD2C-0239B8C2A5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DBFCC-FBBF-4464-839F-E5703F1BFB7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44294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www.youtube.com/watch?v=Tbi_46TBJH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github.com/adrn-mm/FinalTask_IDX-Partners_DE_Adrian-Maulana-Muhammad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youtube.com/watch?v=Tbi_46TBJHg" TargetMode="External"/><Relationship Id="rId4" Type="http://schemas.openxmlformats.org/officeDocument/2006/relationships/hyperlink" Target="https://github.com/adrn-mm/FinalTask_IDX-Partners_DE_Adrian-Maulana-Muhammad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adrian.m.Muhammad@gmail.com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adrian-maulana.com/" TargetMode="External"/><Relationship Id="rId4" Type="http://schemas.openxmlformats.org/officeDocument/2006/relationships/hyperlink" Target="https://www.linkedin.com/in/adrn-m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51F0A3-DBD6-A046-6C96-E219D2BC9529}"/>
              </a:ext>
            </a:extLst>
          </p:cNvPr>
          <p:cNvSpPr/>
          <p:nvPr/>
        </p:nvSpPr>
        <p:spPr>
          <a:xfrm>
            <a:off x="0" y="3596640"/>
            <a:ext cx="12192000" cy="3261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84FF26-D6AB-4CC3-7143-BF0585845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160" y="239628"/>
            <a:ext cx="1635760" cy="56842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3EFD693-9074-61A2-10D4-50F6A2BBE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80" y="320541"/>
            <a:ext cx="1747521" cy="40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7FFE45-85C8-290A-7BEB-C9DB453CF8CB}"/>
              </a:ext>
            </a:extLst>
          </p:cNvPr>
          <p:cNvSpPr txBox="1"/>
          <p:nvPr/>
        </p:nvSpPr>
        <p:spPr>
          <a:xfrm>
            <a:off x="386081" y="2184142"/>
            <a:ext cx="11419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ID/X Partners </a:t>
            </a:r>
          </a:p>
          <a:p>
            <a:pPr algn="r"/>
            <a:r>
              <a:rPr lang="en-US" sz="2800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Data Engineer Virtual Internship Program – June 2023</a:t>
            </a:r>
            <a:endParaRPr lang="en-ID" sz="2800" dirty="0"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B5358-5641-16EB-38C1-1AC0092FBA58}"/>
              </a:ext>
            </a:extLst>
          </p:cNvPr>
          <p:cNvSpPr txBox="1"/>
          <p:nvPr/>
        </p:nvSpPr>
        <p:spPr>
          <a:xfrm>
            <a:off x="386081" y="3677552"/>
            <a:ext cx="11419839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chemeClr val="bg1"/>
                </a:solidFill>
              </a:rPr>
              <a:t>Developing a Data Warehouse</a:t>
            </a:r>
          </a:p>
          <a:p>
            <a:pPr algn="r"/>
            <a:r>
              <a:rPr lang="en-US" sz="3200" b="1" dirty="0">
                <a:solidFill>
                  <a:schemeClr val="bg1"/>
                </a:solidFill>
              </a:rPr>
              <a:t>for the Needs of Client in ID/X Partners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</a:rPr>
              <a:t>By Adrian Maulana Muhammad</a:t>
            </a:r>
            <a:endParaRPr lang="en-ID" sz="2400" dirty="0">
              <a:solidFill>
                <a:schemeClr val="bg1"/>
              </a:solidFill>
            </a:endParaRPr>
          </a:p>
          <a:p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1030" name="Picture 6" descr="GitHub Logo and symbol, meaning, history, PNG, brand">
            <a:extLst>
              <a:ext uri="{FF2B5EF4-FFF2-40B4-BE49-F238E27FC236}">
                <a16:creationId xmlns:a16="http://schemas.microsoft.com/office/drawing/2014/main" id="{7AE4D2A0-808E-D7E5-83F3-365B7CB26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94" y="5431646"/>
            <a:ext cx="873760" cy="49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241F74-D85A-CC55-7963-353F89E0B1EE}"/>
              </a:ext>
            </a:extLst>
          </p:cNvPr>
          <p:cNvSpPr txBox="1"/>
          <p:nvPr/>
        </p:nvSpPr>
        <p:spPr>
          <a:xfrm>
            <a:off x="1228426" y="5560756"/>
            <a:ext cx="6558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4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https://github.com/adrn-mm/FinalTask_IDX-Partners_DE_Adrian-Maulana-Muhammad</a:t>
            </a:r>
            <a:endParaRPr lang="en-ID" sz="1400" dirty="0">
              <a:solidFill>
                <a:schemeClr val="bg1"/>
              </a:solidFill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E25B95EE-3D17-CE3A-C93A-4DFF299BA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70" y="6135304"/>
            <a:ext cx="680008" cy="28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E5FE3EC-2012-4356-FCF1-AD647ECAA1D2}"/>
              </a:ext>
            </a:extLst>
          </p:cNvPr>
          <p:cNvSpPr txBox="1"/>
          <p:nvPr/>
        </p:nvSpPr>
        <p:spPr>
          <a:xfrm>
            <a:off x="1228426" y="6124323"/>
            <a:ext cx="38257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4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https://www.youtube.com/watch?v=Tbi_46TBJHg</a:t>
            </a:r>
            <a:endParaRPr lang="en-ID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45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DCE33C-89EF-41E4-8347-5D3DA0C04776}"/>
              </a:ext>
            </a:extLst>
          </p:cNvPr>
          <p:cNvSpPr/>
          <p:nvPr/>
        </p:nvSpPr>
        <p:spPr>
          <a:xfrm>
            <a:off x="0" y="0"/>
            <a:ext cx="12192000" cy="1127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90DF6-47C4-4087-7D0E-0D69E7C65F2C}"/>
              </a:ext>
            </a:extLst>
          </p:cNvPr>
          <p:cNvSpPr txBox="1"/>
          <p:nvPr/>
        </p:nvSpPr>
        <p:spPr>
          <a:xfrm>
            <a:off x="318979" y="209582"/>
            <a:ext cx="7666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Restore Staging Database</a:t>
            </a: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FFBDCD-3BA7-9959-9E5D-F82F1B528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63" y="2373192"/>
            <a:ext cx="3891915" cy="355967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444FE4-83FC-7CFA-11D1-4C380A46F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341" y="2373192"/>
            <a:ext cx="4284696" cy="35596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D0AD1E5-F4EF-4E1B-2933-C4EA59D5F49D}"/>
              </a:ext>
            </a:extLst>
          </p:cNvPr>
          <p:cNvSpPr txBox="1"/>
          <p:nvPr/>
        </p:nvSpPr>
        <p:spPr>
          <a:xfrm>
            <a:off x="723760" y="1578834"/>
            <a:ext cx="4084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1. Right-click on the database and select "Restore Database".</a:t>
            </a:r>
            <a:endParaRPr lang="en-ID" sz="1600" dirty="0"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BCD98A-A79D-C361-3A70-5820A76A42ED}"/>
              </a:ext>
            </a:extLst>
          </p:cNvPr>
          <p:cNvSpPr txBox="1"/>
          <p:nvPr/>
        </p:nvSpPr>
        <p:spPr>
          <a:xfrm>
            <a:off x="7187529" y="1578834"/>
            <a:ext cx="4084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2. Then select "Device" and browse for the intended </a:t>
            </a:r>
            <a:r>
              <a:rPr lang="en-US" sz="1600" dirty="0" err="1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Staging.bak</a:t>
            </a:r>
            <a:r>
              <a:rPr lang="en-US" sz="1600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 file.</a:t>
            </a:r>
            <a:endParaRPr lang="en-ID" sz="1600" dirty="0"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818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FFC223-CC1D-09F2-9D21-9B24CBA699F4}"/>
              </a:ext>
            </a:extLst>
          </p:cNvPr>
          <p:cNvSpPr/>
          <p:nvPr/>
        </p:nvSpPr>
        <p:spPr>
          <a:xfrm>
            <a:off x="0" y="0"/>
            <a:ext cx="744728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pic>
        <p:nvPicPr>
          <p:cNvPr id="3080" name="Picture 8" descr="Pilihan Co-Working Space di SCBD Jakarta">
            <a:extLst>
              <a:ext uri="{FF2B5EF4-FFF2-40B4-BE49-F238E27FC236}">
                <a16:creationId xmlns:a16="http://schemas.microsoft.com/office/drawing/2014/main" id="{71F614B4-7BAE-7D4F-B79F-D85E11E47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0"/>
            <a:ext cx="47447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65BEB7-CCD8-E28D-C366-178BCF08DBB2}"/>
              </a:ext>
            </a:extLst>
          </p:cNvPr>
          <p:cNvSpPr txBox="1"/>
          <p:nvPr/>
        </p:nvSpPr>
        <p:spPr>
          <a:xfrm>
            <a:off x="313690" y="2551837"/>
            <a:ext cx="6819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Creating the Data Warehouse &amp; Tables</a:t>
            </a:r>
            <a:endParaRPr kumimoji="0" lang="en-ID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DCE33C-89EF-41E4-8347-5D3DA0C04776}"/>
              </a:ext>
            </a:extLst>
          </p:cNvPr>
          <p:cNvSpPr/>
          <p:nvPr/>
        </p:nvSpPr>
        <p:spPr>
          <a:xfrm>
            <a:off x="0" y="0"/>
            <a:ext cx="12192000" cy="1127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90DF6-47C4-4087-7D0E-0D69E7C65F2C}"/>
              </a:ext>
            </a:extLst>
          </p:cNvPr>
          <p:cNvSpPr txBox="1"/>
          <p:nvPr/>
        </p:nvSpPr>
        <p:spPr>
          <a:xfrm>
            <a:off x="318979" y="209582"/>
            <a:ext cx="9861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Queries for Creating Database &amp; Tables</a:t>
            </a: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0AD1E5-F4EF-4E1B-2933-C4EA59D5F49D}"/>
              </a:ext>
            </a:extLst>
          </p:cNvPr>
          <p:cNvSpPr txBox="1"/>
          <p:nvPr/>
        </p:nvSpPr>
        <p:spPr>
          <a:xfrm>
            <a:off x="2003921" y="3001265"/>
            <a:ext cx="3573920" cy="9335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Create the DWH Database</a:t>
            </a:r>
          </a:p>
          <a:p>
            <a:pPr algn="just"/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DATABASE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DWH_Project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D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E366BF-E61F-5D53-ECDB-8BB2146ECD0A}"/>
              </a:ext>
            </a:extLst>
          </p:cNvPr>
          <p:cNvSpPr txBox="1"/>
          <p:nvPr/>
        </p:nvSpPr>
        <p:spPr>
          <a:xfrm>
            <a:off x="6614160" y="1221291"/>
            <a:ext cx="3779520" cy="54271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Create the Dim &amp; Fact Tables</a:t>
            </a:r>
          </a:p>
          <a:p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DWH_Project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DimCustomer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CustomerID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PRIMARY KEY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FirstName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LastName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CustomerName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Age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Gender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City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NoHp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 NULL</a:t>
            </a:r>
            <a:endParaRPr lang="en-ID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DimStatusOrder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StatusID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PRIMARY KEY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</a:t>
            </a:r>
          </a:p>
          <a:p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StatusOrder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StatusOrderDesc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 NULL</a:t>
            </a:r>
            <a:endParaRPr lang="en-ID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DimProduct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PRIMARY KEY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ProductName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ProductCategory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ProductUnitPrice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endParaRPr lang="en-ID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FactSalesOrder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OrderID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PRIMARY KEY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CustomerID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Quantity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Amount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StatusID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OrderDate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D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01249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FFC223-CC1D-09F2-9D21-9B24CBA699F4}"/>
              </a:ext>
            </a:extLst>
          </p:cNvPr>
          <p:cNvSpPr/>
          <p:nvPr/>
        </p:nvSpPr>
        <p:spPr>
          <a:xfrm>
            <a:off x="0" y="0"/>
            <a:ext cx="744728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pic>
        <p:nvPicPr>
          <p:cNvPr id="3080" name="Picture 8" descr="Pilihan Co-Working Space di SCBD Jakarta">
            <a:extLst>
              <a:ext uri="{FF2B5EF4-FFF2-40B4-BE49-F238E27FC236}">
                <a16:creationId xmlns:a16="http://schemas.microsoft.com/office/drawing/2014/main" id="{71F614B4-7BAE-7D4F-B79F-D85E11E47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0"/>
            <a:ext cx="47447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65BEB7-CCD8-E28D-C366-178BCF08DBB2}"/>
              </a:ext>
            </a:extLst>
          </p:cNvPr>
          <p:cNvSpPr txBox="1"/>
          <p:nvPr/>
        </p:nvSpPr>
        <p:spPr>
          <a:xfrm>
            <a:off x="313690" y="2551837"/>
            <a:ext cx="6819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Extract, Transform, &amp; Load Process</a:t>
            </a:r>
            <a:endParaRPr kumimoji="0" lang="en-ID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26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DCE33C-89EF-41E4-8347-5D3DA0C04776}"/>
              </a:ext>
            </a:extLst>
          </p:cNvPr>
          <p:cNvSpPr/>
          <p:nvPr/>
        </p:nvSpPr>
        <p:spPr>
          <a:xfrm>
            <a:off x="0" y="0"/>
            <a:ext cx="12192000" cy="1127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90DF6-47C4-4087-7D0E-0D69E7C65F2C}"/>
              </a:ext>
            </a:extLst>
          </p:cNvPr>
          <p:cNvSpPr txBox="1"/>
          <p:nvPr/>
        </p:nvSpPr>
        <p:spPr>
          <a:xfrm>
            <a:off x="318979" y="209582"/>
            <a:ext cx="7666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Talend Job</a:t>
            </a: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36B6CC-7E77-E027-65F5-A60AD34F6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662" y="1438233"/>
            <a:ext cx="6924675" cy="49815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5162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DCE33C-89EF-41E4-8347-5D3DA0C04776}"/>
              </a:ext>
            </a:extLst>
          </p:cNvPr>
          <p:cNvSpPr/>
          <p:nvPr/>
        </p:nvSpPr>
        <p:spPr>
          <a:xfrm>
            <a:off x="0" y="0"/>
            <a:ext cx="12192000" cy="1127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90DF6-47C4-4087-7D0E-0D69E7C65F2C}"/>
              </a:ext>
            </a:extLst>
          </p:cNvPr>
          <p:cNvSpPr txBox="1"/>
          <p:nvPr/>
        </p:nvSpPr>
        <p:spPr>
          <a:xfrm>
            <a:off x="318979" y="209582"/>
            <a:ext cx="100137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tMap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 Data Transformation Details</a:t>
            </a: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C92484-9A46-4CD1-79F1-0E749C3B9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760" y="1454150"/>
            <a:ext cx="9564479" cy="50113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2590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DCE33C-89EF-41E4-8347-5D3DA0C04776}"/>
              </a:ext>
            </a:extLst>
          </p:cNvPr>
          <p:cNvSpPr/>
          <p:nvPr/>
        </p:nvSpPr>
        <p:spPr>
          <a:xfrm>
            <a:off x="0" y="0"/>
            <a:ext cx="12192000" cy="1127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90DF6-47C4-4087-7D0E-0D69E7C65F2C}"/>
              </a:ext>
            </a:extLst>
          </p:cNvPr>
          <p:cNvSpPr txBox="1"/>
          <p:nvPr/>
        </p:nvSpPr>
        <p:spPr>
          <a:xfrm>
            <a:off x="318979" y="209582"/>
            <a:ext cx="100137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Data Transformation Output</a:t>
            </a: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9C3D5A-561E-4477-E91C-6F271EA78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2152650"/>
            <a:ext cx="8410575" cy="2552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6620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FFC223-CC1D-09F2-9D21-9B24CBA699F4}"/>
              </a:ext>
            </a:extLst>
          </p:cNvPr>
          <p:cNvSpPr/>
          <p:nvPr/>
        </p:nvSpPr>
        <p:spPr>
          <a:xfrm>
            <a:off x="0" y="0"/>
            <a:ext cx="744728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pic>
        <p:nvPicPr>
          <p:cNvPr id="3080" name="Picture 8" descr="Pilihan Co-Working Space di SCBD Jakarta">
            <a:extLst>
              <a:ext uri="{FF2B5EF4-FFF2-40B4-BE49-F238E27FC236}">
                <a16:creationId xmlns:a16="http://schemas.microsoft.com/office/drawing/2014/main" id="{71F614B4-7BAE-7D4F-B79F-D85E11E47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0"/>
            <a:ext cx="47447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65BEB7-CCD8-E28D-C366-178BCF08DBB2}"/>
              </a:ext>
            </a:extLst>
          </p:cNvPr>
          <p:cNvSpPr txBox="1"/>
          <p:nvPr/>
        </p:nvSpPr>
        <p:spPr>
          <a:xfrm>
            <a:off x="313690" y="2967335"/>
            <a:ext cx="6819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Data Modeling</a:t>
            </a:r>
            <a:endParaRPr kumimoji="0" lang="en-ID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48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DCE33C-89EF-41E4-8347-5D3DA0C04776}"/>
              </a:ext>
            </a:extLst>
          </p:cNvPr>
          <p:cNvSpPr/>
          <p:nvPr/>
        </p:nvSpPr>
        <p:spPr>
          <a:xfrm>
            <a:off x="0" y="0"/>
            <a:ext cx="12192000" cy="1127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90DF6-47C4-4087-7D0E-0D69E7C65F2C}"/>
              </a:ext>
            </a:extLst>
          </p:cNvPr>
          <p:cNvSpPr txBox="1"/>
          <p:nvPr/>
        </p:nvSpPr>
        <p:spPr>
          <a:xfrm>
            <a:off x="318979" y="209582"/>
            <a:ext cx="9861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Queries for Defining the Foreign Keys</a:t>
            </a: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E366BF-E61F-5D53-ECDB-8BB2146ECD0A}"/>
              </a:ext>
            </a:extLst>
          </p:cNvPr>
          <p:cNvSpPr txBox="1"/>
          <p:nvPr/>
        </p:nvSpPr>
        <p:spPr>
          <a:xfrm>
            <a:off x="2120900" y="2112998"/>
            <a:ext cx="7950200" cy="26320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DWH_Project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ALTER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FactSalesOrder</a:t>
            </a:r>
            <a:endParaRPr lang="en-ID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FOREIGN KEY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CustomerID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REFERENCES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DimCustomer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CustomerID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ct val="150000"/>
              </a:lnSpc>
            </a:pP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FOREIGN KEY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REFERENCES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DimProduct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ct val="150000"/>
              </a:lnSpc>
            </a:pP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FOREIGN KEY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StatusID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REFERENCES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DimStatusOrder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StatusID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12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DCE33C-89EF-41E4-8347-5D3DA0C04776}"/>
              </a:ext>
            </a:extLst>
          </p:cNvPr>
          <p:cNvSpPr/>
          <p:nvPr/>
        </p:nvSpPr>
        <p:spPr>
          <a:xfrm>
            <a:off x="0" y="0"/>
            <a:ext cx="12192000" cy="1127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90DF6-47C4-4087-7D0E-0D69E7C65F2C}"/>
              </a:ext>
            </a:extLst>
          </p:cNvPr>
          <p:cNvSpPr txBox="1"/>
          <p:nvPr/>
        </p:nvSpPr>
        <p:spPr>
          <a:xfrm>
            <a:off x="318979" y="209582"/>
            <a:ext cx="9861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Data Modeling</a:t>
            </a: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29106C-8BFA-95AD-CE79-9596E46A5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109" y="1127050"/>
            <a:ext cx="9553782" cy="566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0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53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A close-up of a graph&#10;&#10;Description automatically generated with low confidence">
            <a:extLst>
              <a:ext uri="{FF2B5EF4-FFF2-40B4-BE49-F238E27FC236}">
                <a16:creationId xmlns:a16="http://schemas.microsoft.com/office/drawing/2014/main" id="{9FBE0458-7418-B207-27BE-B53201006D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12" r="1277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206C38-1155-2AD6-7994-34860AFB1BC5}"/>
              </a:ext>
            </a:extLst>
          </p:cNvPr>
          <p:cNvSpPr txBox="1"/>
          <p:nvPr/>
        </p:nvSpPr>
        <p:spPr>
          <a:xfrm>
            <a:off x="609601" y="319119"/>
            <a:ext cx="7935310" cy="6615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just">
              <a:lnSpc>
                <a:spcPct val="150000"/>
              </a:lnSpc>
              <a:buAutoNum type="arabicPeriod"/>
            </a:pPr>
            <a:r>
              <a:rPr lang="en-US" sz="2600" b="1" dirty="0">
                <a:solidFill>
                  <a:schemeClr val="bg1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Personal Background</a:t>
            </a:r>
          </a:p>
          <a:p>
            <a:pPr marL="742950" indent="-742950" algn="just">
              <a:lnSpc>
                <a:spcPct val="150000"/>
              </a:lnSpc>
              <a:buAutoNum type="arabicPeriod"/>
            </a:pPr>
            <a:r>
              <a:rPr lang="en-US" sz="2600" b="1" dirty="0">
                <a:solidFill>
                  <a:schemeClr val="bg1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Case Study Overview</a:t>
            </a:r>
          </a:p>
          <a:p>
            <a:pPr marL="742950" indent="-742950" algn="just">
              <a:lnSpc>
                <a:spcPct val="150000"/>
              </a:lnSpc>
              <a:buAutoNum type="arabicPeriod"/>
            </a:pPr>
            <a:r>
              <a:rPr lang="en-US" sz="2600" b="1" dirty="0">
                <a:solidFill>
                  <a:schemeClr val="bg1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Project Workflow</a:t>
            </a:r>
          </a:p>
          <a:p>
            <a:pPr marL="742950" indent="-742950" algn="just">
              <a:lnSpc>
                <a:spcPct val="150000"/>
              </a:lnSpc>
              <a:buAutoNum type="arabicPeriod"/>
            </a:pPr>
            <a:r>
              <a:rPr lang="en-US" sz="2600" b="1" dirty="0">
                <a:solidFill>
                  <a:schemeClr val="bg1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Importing Staging Database</a:t>
            </a:r>
          </a:p>
          <a:p>
            <a:pPr marL="742950" indent="-742950" algn="just">
              <a:lnSpc>
                <a:spcPct val="150000"/>
              </a:lnSpc>
              <a:buAutoNum type="arabicPeriod"/>
            </a:pPr>
            <a:r>
              <a:rPr lang="en-US" sz="2600" b="1" dirty="0">
                <a:solidFill>
                  <a:schemeClr val="bg1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Creating the Data Warehouse &amp; Tables</a:t>
            </a:r>
          </a:p>
          <a:p>
            <a:pPr marL="742950" indent="-742950" algn="just">
              <a:lnSpc>
                <a:spcPct val="150000"/>
              </a:lnSpc>
              <a:buAutoNum type="arabicPeriod"/>
            </a:pPr>
            <a:r>
              <a:rPr lang="en-US" sz="2600" b="1" dirty="0">
                <a:solidFill>
                  <a:schemeClr val="bg1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Extract, Transform, &amp; Load Process</a:t>
            </a:r>
          </a:p>
          <a:p>
            <a:pPr marL="742950" indent="-742950" algn="just">
              <a:lnSpc>
                <a:spcPct val="150000"/>
              </a:lnSpc>
              <a:buAutoNum type="arabicPeriod"/>
            </a:pPr>
            <a:r>
              <a:rPr lang="en-US" sz="2600" b="1" dirty="0">
                <a:solidFill>
                  <a:schemeClr val="bg1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Data Modeling</a:t>
            </a:r>
          </a:p>
          <a:p>
            <a:pPr marL="742950" indent="-742950" algn="just">
              <a:lnSpc>
                <a:spcPct val="150000"/>
              </a:lnSpc>
              <a:buAutoNum type="arabicPeriod"/>
            </a:pPr>
            <a:r>
              <a:rPr lang="en-US" sz="2600" b="1" dirty="0">
                <a:solidFill>
                  <a:schemeClr val="bg1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Developing the Stored Procedures</a:t>
            </a:r>
          </a:p>
          <a:p>
            <a:pPr marL="742950" indent="-742950" algn="just">
              <a:lnSpc>
                <a:spcPct val="150000"/>
              </a:lnSpc>
              <a:buAutoNum type="arabicPeriod"/>
            </a:pPr>
            <a:r>
              <a:rPr lang="en-US" sz="2600" b="1" dirty="0">
                <a:solidFill>
                  <a:schemeClr val="bg1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Dashboard Data Visualization</a:t>
            </a:r>
          </a:p>
          <a:p>
            <a:pPr marL="742950" indent="-742950" algn="just">
              <a:lnSpc>
                <a:spcPct val="150000"/>
              </a:lnSpc>
              <a:buAutoNum type="arabicPeriod"/>
            </a:pPr>
            <a:r>
              <a:rPr lang="en-US" sz="2600" b="1" dirty="0">
                <a:solidFill>
                  <a:schemeClr val="bg1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Project Resource &amp; Documentation</a:t>
            </a:r>
          </a:p>
          <a:p>
            <a:pPr marL="742950" indent="-742950" algn="just">
              <a:lnSpc>
                <a:spcPct val="150000"/>
              </a:lnSpc>
              <a:buAutoNum type="arabicPeriod"/>
            </a:pPr>
            <a:endParaRPr lang="en-ID" sz="2600" b="1" dirty="0">
              <a:solidFill>
                <a:schemeClr val="bg1"/>
              </a:solidFill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28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FFC223-CC1D-09F2-9D21-9B24CBA699F4}"/>
              </a:ext>
            </a:extLst>
          </p:cNvPr>
          <p:cNvSpPr/>
          <p:nvPr/>
        </p:nvSpPr>
        <p:spPr>
          <a:xfrm>
            <a:off x="0" y="0"/>
            <a:ext cx="744728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pic>
        <p:nvPicPr>
          <p:cNvPr id="3080" name="Picture 8" descr="Pilihan Co-Working Space di SCBD Jakarta">
            <a:extLst>
              <a:ext uri="{FF2B5EF4-FFF2-40B4-BE49-F238E27FC236}">
                <a16:creationId xmlns:a16="http://schemas.microsoft.com/office/drawing/2014/main" id="{71F614B4-7BAE-7D4F-B79F-D85E11E47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0"/>
            <a:ext cx="47447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65BEB7-CCD8-E28D-C366-178BCF08DBB2}"/>
              </a:ext>
            </a:extLst>
          </p:cNvPr>
          <p:cNvSpPr txBox="1"/>
          <p:nvPr/>
        </p:nvSpPr>
        <p:spPr>
          <a:xfrm>
            <a:off x="313690" y="2551837"/>
            <a:ext cx="6819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Developing the Stored Procedures</a:t>
            </a:r>
            <a:endParaRPr kumimoji="0" lang="en-ID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62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DCE33C-89EF-41E4-8347-5D3DA0C04776}"/>
              </a:ext>
            </a:extLst>
          </p:cNvPr>
          <p:cNvSpPr/>
          <p:nvPr/>
        </p:nvSpPr>
        <p:spPr>
          <a:xfrm>
            <a:off x="0" y="0"/>
            <a:ext cx="12192000" cy="1127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90DF6-47C4-4087-7D0E-0D69E7C65F2C}"/>
              </a:ext>
            </a:extLst>
          </p:cNvPr>
          <p:cNvSpPr txBox="1"/>
          <p:nvPr/>
        </p:nvSpPr>
        <p:spPr>
          <a:xfrm>
            <a:off x="318979" y="209582"/>
            <a:ext cx="9861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Query for Creating a Stored Procedure</a:t>
            </a: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EF50B5-AE22-E614-F121-67042C9E6BBE}"/>
              </a:ext>
            </a:extLst>
          </p:cNvPr>
          <p:cNvSpPr txBox="1"/>
          <p:nvPr/>
        </p:nvSpPr>
        <p:spPr>
          <a:xfrm>
            <a:off x="928370" y="1757398"/>
            <a:ext cx="10335260" cy="42780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PROCEDURE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summary_order_status</a:t>
            </a:r>
            <a:endParaRPr lang="en-ID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@StatusID </a:t>
            </a:r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endParaRPr lang="en-ID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endParaRPr lang="en-ID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ID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</a:t>
            </a:r>
            <a:r>
              <a:rPr lang="en-ID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Definisikan</a:t>
            </a:r>
            <a:r>
              <a:rPr lang="en-ID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CTE </a:t>
            </a:r>
            <a:r>
              <a:rPr lang="en-ID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untuk</a:t>
            </a:r>
            <a:r>
              <a:rPr lang="en-ID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melakukan</a:t>
            </a:r>
            <a:r>
              <a:rPr lang="en-ID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JOIN </a:t>
            </a:r>
            <a:r>
              <a:rPr lang="en-ID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antara</a:t>
            </a:r>
            <a:r>
              <a:rPr lang="en-ID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tabel</a:t>
            </a:r>
            <a:endParaRPr lang="en-ID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CTE </a:t>
            </a:r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fso.OrderID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dc.CustomerName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dp.ProductName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fso.Quantity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dso.StatusOrder</a:t>
            </a:r>
            <a:endParaRPr lang="en-ID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FactSalesOrder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fso</a:t>
            </a:r>
            <a:endParaRPr lang="en-ID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DimCustomer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dc </a:t>
            </a:r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fso.CustomerID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dc.CustomerID</a:t>
            </a:r>
            <a:endParaRPr lang="en-ID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DimProduct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dp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fso.ProductID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dp.ProductID</a:t>
            </a:r>
            <a:endParaRPr lang="en-ID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DimStatusOrder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dso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fso.StatusID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dso.StatusID</a:t>
            </a:r>
            <a:endParaRPr lang="en-ID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dso.StatusID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@StatusID</a:t>
            </a:r>
          </a:p>
          <a:p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</a:t>
            </a:r>
            <a:r>
              <a:rPr lang="en-ID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Menggunakan</a:t>
            </a:r>
            <a:r>
              <a:rPr lang="en-ID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SELECT </a:t>
            </a:r>
            <a:r>
              <a:rPr lang="en-ID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untuk</a:t>
            </a:r>
            <a:r>
              <a:rPr lang="en-ID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memilih</a:t>
            </a:r>
            <a:r>
              <a:rPr lang="en-ID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kolom</a:t>
            </a:r>
            <a:r>
              <a:rPr lang="en-ID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dari</a:t>
            </a:r>
            <a:r>
              <a:rPr lang="en-ID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CTE</a:t>
            </a:r>
            <a:endParaRPr lang="en-ID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OrderID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CustomerName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ProductName, Quantity, 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StatusOrder</a:t>
            </a:r>
            <a:endParaRPr lang="en-ID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D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CTE</a:t>
            </a:r>
          </a:p>
          <a:p>
            <a:r>
              <a:rPr lang="en-ID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END</a:t>
            </a:r>
            <a:endParaRPr lang="en-ID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4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DCE33C-89EF-41E4-8347-5D3DA0C04776}"/>
              </a:ext>
            </a:extLst>
          </p:cNvPr>
          <p:cNvSpPr/>
          <p:nvPr/>
        </p:nvSpPr>
        <p:spPr>
          <a:xfrm>
            <a:off x="0" y="0"/>
            <a:ext cx="12192000" cy="1127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90DF6-47C4-4087-7D0E-0D69E7C65F2C}"/>
              </a:ext>
            </a:extLst>
          </p:cNvPr>
          <p:cNvSpPr txBox="1"/>
          <p:nvPr/>
        </p:nvSpPr>
        <p:spPr>
          <a:xfrm>
            <a:off x="318979" y="209582"/>
            <a:ext cx="11710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Query &amp; Output of Executing the Stored Procedure</a:t>
            </a:r>
            <a:endParaRPr kumimoji="0" lang="en-ID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EF50B5-AE22-E614-F121-67042C9E6BBE}"/>
              </a:ext>
            </a:extLst>
          </p:cNvPr>
          <p:cNvSpPr txBox="1"/>
          <p:nvPr/>
        </p:nvSpPr>
        <p:spPr>
          <a:xfrm>
            <a:off x="3679824" y="2373584"/>
            <a:ext cx="483235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EXEC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summary_order_status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@StatusID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453624-45C6-73DD-DA2C-08D91680F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321" y="3429000"/>
            <a:ext cx="6581775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1632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FFC223-CC1D-09F2-9D21-9B24CBA699F4}"/>
              </a:ext>
            </a:extLst>
          </p:cNvPr>
          <p:cNvSpPr/>
          <p:nvPr/>
        </p:nvSpPr>
        <p:spPr>
          <a:xfrm>
            <a:off x="0" y="0"/>
            <a:ext cx="744728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pic>
        <p:nvPicPr>
          <p:cNvPr id="3080" name="Picture 8" descr="Pilihan Co-Working Space di SCBD Jakarta">
            <a:extLst>
              <a:ext uri="{FF2B5EF4-FFF2-40B4-BE49-F238E27FC236}">
                <a16:creationId xmlns:a16="http://schemas.microsoft.com/office/drawing/2014/main" id="{71F614B4-7BAE-7D4F-B79F-D85E11E47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0"/>
            <a:ext cx="47447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65BEB7-CCD8-E28D-C366-178BCF08DBB2}"/>
              </a:ext>
            </a:extLst>
          </p:cNvPr>
          <p:cNvSpPr txBox="1"/>
          <p:nvPr/>
        </p:nvSpPr>
        <p:spPr>
          <a:xfrm>
            <a:off x="313690" y="2551837"/>
            <a:ext cx="6819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Dashboard Data Visualization</a:t>
            </a:r>
            <a:endParaRPr kumimoji="0" lang="en-ID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626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DCE33C-89EF-41E4-8347-5D3DA0C04776}"/>
              </a:ext>
            </a:extLst>
          </p:cNvPr>
          <p:cNvSpPr/>
          <p:nvPr/>
        </p:nvSpPr>
        <p:spPr>
          <a:xfrm>
            <a:off x="0" y="0"/>
            <a:ext cx="12192000" cy="1127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90DF6-47C4-4087-7D0E-0D69E7C65F2C}"/>
              </a:ext>
            </a:extLst>
          </p:cNvPr>
          <p:cNvSpPr txBox="1"/>
          <p:nvPr/>
        </p:nvSpPr>
        <p:spPr>
          <a:xfrm>
            <a:off x="318979" y="209582"/>
            <a:ext cx="11710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PowerBI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 Dashboard</a:t>
            </a:r>
            <a:endParaRPr kumimoji="0" lang="en-ID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54C4FA-E05A-9A60-876C-4E74399AE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040" y="1336633"/>
            <a:ext cx="9519920" cy="53549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70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FFC223-CC1D-09F2-9D21-9B24CBA699F4}"/>
              </a:ext>
            </a:extLst>
          </p:cNvPr>
          <p:cNvSpPr/>
          <p:nvPr/>
        </p:nvSpPr>
        <p:spPr>
          <a:xfrm>
            <a:off x="0" y="0"/>
            <a:ext cx="744728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pic>
        <p:nvPicPr>
          <p:cNvPr id="3080" name="Picture 8" descr="Pilihan Co-Working Space di SCBD Jakarta">
            <a:extLst>
              <a:ext uri="{FF2B5EF4-FFF2-40B4-BE49-F238E27FC236}">
                <a16:creationId xmlns:a16="http://schemas.microsoft.com/office/drawing/2014/main" id="{71F614B4-7BAE-7D4F-B79F-D85E11E47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0"/>
            <a:ext cx="47447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65BEB7-CCD8-E28D-C366-178BCF08DBB2}"/>
              </a:ext>
            </a:extLst>
          </p:cNvPr>
          <p:cNvSpPr txBox="1"/>
          <p:nvPr/>
        </p:nvSpPr>
        <p:spPr>
          <a:xfrm>
            <a:off x="313690" y="2551837"/>
            <a:ext cx="6819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Project Resource &amp; Documentation</a:t>
            </a:r>
            <a:endParaRPr kumimoji="0" lang="en-ID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51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DCE33C-89EF-41E4-8347-5D3DA0C04776}"/>
              </a:ext>
            </a:extLst>
          </p:cNvPr>
          <p:cNvSpPr/>
          <p:nvPr/>
        </p:nvSpPr>
        <p:spPr>
          <a:xfrm>
            <a:off x="0" y="0"/>
            <a:ext cx="12192000" cy="1127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90DF6-47C4-4087-7D0E-0D69E7C65F2C}"/>
              </a:ext>
            </a:extLst>
          </p:cNvPr>
          <p:cNvSpPr txBox="1"/>
          <p:nvPr/>
        </p:nvSpPr>
        <p:spPr>
          <a:xfrm>
            <a:off x="318979" y="209582"/>
            <a:ext cx="100137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Github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 &amp;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Youtube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 Link</a:t>
            </a: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pic>
        <p:nvPicPr>
          <p:cNvPr id="2" name="Picture 6" descr="GitHub Logo and symbol, meaning, history, PNG, brand">
            <a:extLst>
              <a:ext uri="{FF2B5EF4-FFF2-40B4-BE49-F238E27FC236}">
                <a16:creationId xmlns:a16="http://schemas.microsoft.com/office/drawing/2014/main" id="{448EB629-6DB0-0BEB-ACA7-56A1FC875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79" y="2139806"/>
            <a:ext cx="2291904" cy="128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EBBE5C7E-427D-9583-2164-AA207A891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37" y="4441755"/>
            <a:ext cx="1490623" cy="62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F870AF-389F-6594-0EC8-6F557203BF23}"/>
              </a:ext>
            </a:extLst>
          </p:cNvPr>
          <p:cNvSpPr txBox="1"/>
          <p:nvPr/>
        </p:nvSpPr>
        <p:spPr>
          <a:xfrm>
            <a:off x="2387363" y="2584348"/>
            <a:ext cx="9291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https://github.com/adrn-mm/FinalTask_IDX-Partners_DE_Adrian-Maulana-Muhammad</a:t>
            </a:r>
            <a:endParaRPr lang="en-ID" sz="20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088FF3-226D-457A-4A8F-58968D6C0194}"/>
              </a:ext>
            </a:extLst>
          </p:cNvPr>
          <p:cNvSpPr txBox="1"/>
          <p:nvPr/>
        </p:nvSpPr>
        <p:spPr>
          <a:xfrm>
            <a:off x="2610883" y="4441755"/>
            <a:ext cx="537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dirty="0">
                <a:solidFill>
                  <a:schemeClr val="accent1"/>
                </a:solidFill>
                <a:hlinkClick r:id="rId5"/>
              </a:rPr>
              <a:t>https://www.youtube.com/watch?v=Tbi_46TBJHg</a:t>
            </a:r>
            <a:endParaRPr lang="en-ID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11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53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A close-up of a graph&#10;&#10;Description automatically generated with low confidence">
            <a:extLst>
              <a:ext uri="{FF2B5EF4-FFF2-40B4-BE49-F238E27FC236}">
                <a16:creationId xmlns:a16="http://schemas.microsoft.com/office/drawing/2014/main" id="{9FBE0458-7418-B207-27BE-B53201006D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12" r="1277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206C38-1155-2AD6-7994-34860AFB1BC5}"/>
              </a:ext>
            </a:extLst>
          </p:cNvPr>
          <p:cNvSpPr txBox="1"/>
          <p:nvPr/>
        </p:nvSpPr>
        <p:spPr>
          <a:xfrm>
            <a:off x="2714847" y="2445490"/>
            <a:ext cx="6762306" cy="1535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Thank You!</a:t>
            </a:r>
            <a:endParaRPr kumimoji="0" lang="en-ID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37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FFC223-CC1D-09F2-9D21-9B24CBA699F4}"/>
              </a:ext>
            </a:extLst>
          </p:cNvPr>
          <p:cNvSpPr/>
          <p:nvPr/>
        </p:nvSpPr>
        <p:spPr>
          <a:xfrm>
            <a:off x="0" y="0"/>
            <a:ext cx="744728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4800" b="1" dirty="0"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pic>
        <p:nvPicPr>
          <p:cNvPr id="3080" name="Picture 8" descr="Pilihan Co-Working Space di SCBD Jakarta">
            <a:extLst>
              <a:ext uri="{FF2B5EF4-FFF2-40B4-BE49-F238E27FC236}">
                <a16:creationId xmlns:a16="http://schemas.microsoft.com/office/drawing/2014/main" id="{71F614B4-7BAE-7D4F-B79F-D85E11E47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0"/>
            <a:ext cx="47447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65BEB7-CCD8-E28D-C366-178BCF08DBB2}"/>
              </a:ext>
            </a:extLst>
          </p:cNvPr>
          <p:cNvSpPr txBox="1"/>
          <p:nvPr/>
        </p:nvSpPr>
        <p:spPr>
          <a:xfrm>
            <a:off x="373380" y="2967335"/>
            <a:ext cx="6700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Personal Background</a:t>
            </a:r>
            <a:endParaRPr lang="en-ID" sz="5400" b="1" dirty="0">
              <a:solidFill>
                <a:schemeClr val="bg1"/>
              </a:solidFill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05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82E16B9-1C84-3EAD-511F-BFA1B99B7A6A}"/>
              </a:ext>
            </a:extLst>
          </p:cNvPr>
          <p:cNvSpPr/>
          <p:nvPr/>
        </p:nvSpPr>
        <p:spPr>
          <a:xfrm>
            <a:off x="4411848" y="2150325"/>
            <a:ext cx="3368305" cy="336830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DCE33C-89EF-41E4-8347-5D3DA0C04776}"/>
              </a:ext>
            </a:extLst>
          </p:cNvPr>
          <p:cNvSpPr/>
          <p:nvPr/>
        </p:nvSpPr>
        <p:spPr>
          <a:xfrm>
            <a:off x="0" y="0"/>
            <a:ext cx="12192000" cy="1127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D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90DF6-47C4-4087-7D0E-0D69E7C65F2C}"/>
              </a:ext>
            </a:extLst>
          </p:cNvPr>
          <p:cNvSpPr txBox="1"/>
          <p:nvPr/>
        </p:nvSpPr>
        <p:spPr>
          <a:xfrm>
            <a:off x="318979" y="209582"/>
            <a:ext cx="27219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b="1" dirty="0">
                <a:solidFill>
                  <a:schemeClr val="bg1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About Me</a:t>
            </a:r>
            <a:endParaRPr lang="en-ID" sz="4000" b="1" dirty="0">
              <a:solidFill>
                <a:schemeClr val="bg1"/>
              </a:solidFill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pic>
        <p:nvPicPr>
          <p:cNvPr id="10" name="Picture 9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599B57A5-C5BB-C0AF-34AF-7B8D8C631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847" y="2150326"/>
            <a:ext cx="3368305" cy="33683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8B9A28-352A-B42C-05CD-718BC5172980}"/>
              </a:ext>
            </a:extLst>
          </p:cNvPr>
          <p:cNvSpPr txBox="1"/>
          <p:nvPr/>
        </p:nvSpPr>
        <p:spPr>
          <a:xfrm>
            <a:off x="318979" y="2703430"/>
            <a:ext cx="3912779" cy="2262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Name</a:t>
            </a:r>
            <a:r>
              <a:rPr lang="en-US" sz="1600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: Adrian Maulana Muhammad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D.O.B</a:t>
            </a:r>
            <a:r>
              <a:rPr lang="en-US" sz="1600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: 18 July 1996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Profession</a:t>
            </a:r>
            <a:r>
              <a:rPr lang="en-US" sz="1600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: Data Engineer</a:t>
            </a:r>
          </a:p>
          <a:p>
            <a:pPr>
              <a:lnSpc>
                <a:spcPct val="150000"/>
              </a:lnSpc>
            </a:pPr>
            <a:r>
              <a:rPr lang="en-ID" sz="1600" b="1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E-mail</a:t>
            </a:r>
            <a:r>
              <a:rPr lang="en-ID" sz="1600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: </a:t>
            </a:r>
            <a:r>
              <a:rPr lang="en-ID" sz="1600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  <a:hlinkClick r:id="rId3"/>
              </a:rPr>
              <a:t>adrian.m.muhammad@gmail.com</a:t>
            </a:r>
            <a:endParaRPr lang="en-ID" sz="1600" dirty="0"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ID" sz="1600" b="1" dirty="0" err="1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Linkedin</a:t>
            </a:r>
            <a:r>
              <a:rPr lang="en-ID" sz="1600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: </a:t>
            </a:r>
            <a:r>
              <a:rPr lang="en-ID" sz="1600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  <a:hlinkClick r:id="rId4"/>
              </a:rPr>
              <a:t>linkedin.com/in/adrn-mm</a:t>
            </a:r>
            <a:endParaRPr lang="en-ID" sz="1600" dirty="0"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ID" sz="1600" b="1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Portfolio</a:t>
            </a:r>
            <a:r>
              <a:rPr lang="en-ID" sz="1600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: </a:t>
            </a:r>
            <a:r>
              <a:rPr lang="en-ID" sz="1600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  <a:hlinkClick r:id="rId5"/>
              </a:rPr>
              <a:t>adrian-maulana.com</a:t>
            </a:r>
            <a:endParaRPr lang="en-ID" sz="1600" dirty="0"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D05361-7F3C-61F4-0051-7D654AE0D493}"/>
              </a:ext>
            </a:extLst>
          </p:cNvPr>
          <p:cNvSpPr txBox="1"/>
          <p:nvPr/>
        </p:nvSpPr>
        <p:spPr>
          <a:xfrm>
            <a:off x="8006080" y="2887807"/>
            <a:ext cx="3866941" cy="1893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0" i="1" dirty="0">
                <a:effectLst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“A mathematics graduate and a Data Engineer who responsible for designing, building, and maintaining the data architecture needed to transform raw data into meaningful insights.”</a:t>
            </a:r>
            <a:endParaRPr lang="en-ID" sz="1600" i="1" dirty="0"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90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FFC223-CC1D-09F2-9D21-9B24CBA699F4}"/>
              </a:ext>
            </a:extLst>
          </p:cNvPr>
          <p:cNvSpPr/>
          <p:nvPr/>
        </p:nvSpPr>
        <p:spPr>
          <a:xfrm>
            <a:off x="0" y="0"/>
            <a:ext cx="744728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pic>
        <p:nvPicPr>
          <p:cNvPr id="3080" name="Picture 8" descr="Pilihan Co-Working Space di SCBD Jakarta">
            <a:extLst>
              <a:ext uri="{FF2B5EF4-FFF2-40B4-BE49-F238E27FC236}">
                <a16:creationId xmlns:a16="http://schemas.microsoft.com/office/drawing/2014/main" id="{71F614B4-7BAE-7D4F-B79F-D85E11E47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0"/>
            <a:ext cx="47447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65BEB7-CCD8-E28D-C366-178BCF08DBB2}"/>
              </a:ext>
            </a:extLst>
          </p:cNvPr>
          <p:cNvSpPr txBox="1"/>
          <p:nvPr/>
        </p:nvSpPr>
        <p:spPr>
          <a:xfrm>
            <a:off x="313690" y="2967335"/>
            <a:ext cx="6819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Case Study Overview</a:t>
            </a:r>
            <a:endParaRPr kumimoji="0" lang="en-ID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72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DCE33C-89EF-41E4-8347-5D3DA0C04776}"/>
              </a:ext>
            </a:extLst>
          </p:cNvPr>
          <p:cNvSpPr/>
          <p:nvPr/>
        </p:nvSpPr>
        <p:spPr>
          <a:xfrm>
            <a:off x="0" y="0"/>
            <a:ext cx="12192000" cy="1127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90DF6-47C4-4087-7D0E-0D69E7C65F2C}"/>
              </a:ext>
            </a:extLst>
          </p:cNvPr>
          <p:cNvSpPr txBox="1"/>
          <p:nvPr/>
        </p:nvSpPr>
        <p:spPr>
          <a:xfrm>
            <a:off x="318979" y="209582"/>
            <a:ext cx="5533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prstClr val="white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Client Requests</a:t>
            </a: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2AFF28-C3F0-EF3C-67E8-A0988C23A864}"/>
              </a:ext>
            </a:extLst>
          </p:cNvPr>
          <p:cNvSpPr txBox="1"/>
          <p:nvPr/>
        </p:nvSpPr>
        <p:spPr>
          <a:xfrm>
            <a:off x="228600" y="1336633"/>
            <a:ext cx="11734800" cy="4714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One of the clients of ID/X Partners, operating in the e-commerce industry, has a requirement to create a Data Warehouse from multiple tables in the source database. This Data Warehouse will consist of one Fact table and several Dimension tables. As a Data Engineer, there are several tasks that need to be performed: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Importing/Restoring the Staging Database.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Creating a Database named </a:t>
            </a:r>
            <a:r>
              <a:rPr lang="en-US" dirty="0" err="1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DWH_Project</a:t>
            </a:r>
            <a:r>
              <a:rPr lang="en-US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 and generating Fact and Dimension Tables from the tables in the Staging Database.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Building an ETL Job in Talend application to transfer data from the Staging to the Data Warehouse. Specifically for the </a:t>
            </a:r>
            <a:r>
              <a:rPr lang="en-US" dirty="0" err="1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DimCustomer</a:t>
            </a:r>
            <a:r>
              <a:rPr lang="en-US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 Table, perform data transformation by converting the data in the FirstName and </a:t>
            </a:r>
            <a:r>
              <a:rPr lang="en-US" dirty="0" err="1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LastName</a:t>
            </a:r>
            <a:r>
              <a:rPr lang="en-US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 columns to uppercase and then combining both columns into a single column named </a:t>
            </a:r>
            <a:r>
              <a:rPr lang="en-US" dirty="0" err="1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CustomerName</a:t>
            </a:r>
            <a:r>
              <a:rPr lang="en-US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Creating a Stored Procedure (SP) to display a summary of sales orders based on their delivery status.</a:t>
            </a:r>
            <a:endParaRPr lang="en-ID" dirty="0"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21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FFC223-CC1D-09F2-9D21-9B24CBA699F4}"/>
              </a:ext>
            </a:extLst>
          </p:cNvPr>
          <p:cNvSpPr/>
          <p:nvPr/>
        </p:nvSpPr>
        <p:spPr>
          <a:xfrm>
            <a:off x="0" y="0"/>
            <a:ext cx="744728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pic>
        <p:nvPicPr>
          <p:cNvPr id="3080" name="Picture 8" descr="Pilihan Co-Working Space di SCBD Jakarta">
            <a:extLst>
              <a:ext uri="{FF2B5EF4-FFF2-40B4-BE49-F238E27FC236}">
                <a16:creationId xmlns:a16="http://schemas.microsoft.com/office/drawing/2014/main" id="{71F614B4-7BAE-7D4F-B79F-D85E11E47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0"/>
            <a:ext cx="47447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65BEB7-CCD8-E28D-C366-178BCF08DBB2}"/>
              </a:ext>
            </a:extLst>
          </p:cNvPr>
          <p:cNvSpPr txBox="1"/>
          <p:nvPr/>
        </p:nvSpPr>
        <p:spPr>
          <a:xfrm>
            <a:off x="898525" y="2967335"/>
            <a:ext cx="56502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Project Workflow</a:t>
            </a:r>
            <a:endParaRPr kumimoji="0" lang="en-ID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55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DCE33C-89EF-41E4-8347-5D3DA0C04776}"/>
              </a:ext>
            </a:extLst>
          </p:cNvPr>
          <p:cNvSpPr/>
          <p:nvPr/>
        </p:nvSpPr>
        <p:spPr>
          <a:xfrm>
            <a:off x="0" y="0"/>
            <a:ext cx="12192000" cy="1127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90DF6-47C4-4087-7D0E-0D69E7C65F2C}"/>
              </a:ext>
            </a:extLst>
          </p:cNvPr>
          <p:cNvSpPr txBox="1"/>
          <p:nvPr/>
        </p:nvSpPr>
        <p:spPr>
          <a:xfrm>
            <a:off x="318979" y="209582"/>
            <a:ext cx="5533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Project Workflow</a:t>
            </a: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DCAC71-B44B-6210-A8AC-B19354B82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415" y="1336633"/>
            <a:ext cx="10583169" cy="503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2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FFC223-CC1D-09F2-9D21-9B24CBA699F4}"/>
              </a:ext>
            </a:extLst>
          </p:cNvPr>
          <p:cNvSpPr/>
          <p:nvPr/>
        </p:nvSpPr>
        <p:spPr>
          <a:xfrm>
            <a:off x="0" y="0"/>
            <a:ext cx="744728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pic>
        <p:nvPicPr>
          <p:cNvPr id="3080" name="Picture 8" descr="Pilihan Co-Working Space di SCBD Jakarta">
            <a:extLst>
              <a:ext uri="{FF2B5EF4-FFF2-40B4-BE49-F238E27FC236}">
                <a16:creationId xmlns:a16="http://schemas.microsoft.com/office/drawing/2014/main" id="{71F614B4-7BAE-7D4F-B79F-D85E11E47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0"/>
            <a:ext cx="47447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65BEB7-CCD8-E28D-C366-178BCF08DBB2}"/>
              </a:ext>
            </a:extLst>
          </p:cNvPr>
          <p:cNvSpPr txBox="1"/>
          <p:nvPr/>
        </p:nvSpPr>
        <p:spPr>
          <a:xfrm>
            <a:off x="313690" y="2551837"/>
            <a:ext cx="6819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Importing Staging Database</a:t>
            </a:r>
            <a:endParaRPr kumimoji="0" lang="en-ID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81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868</Words>
  <Application>Microsoft Office PowerPoint</Application>
  <PresentationFormat>Widescreen</PresentationFormat>
  <Paragraphs>115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Consolas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 Maulana Muhammad</dc:creator>
  <cp:lastModifiedBy>Adrian Maulana Muhammad</cp:lastModifiedBy>
  <cp:revision>40</cp:revision>
  <dcterms:created xsi:type="dcterms:W3CDTF">2023-07-01T08:40:52Z</dcterms:created>
  <dcterms:modified xsi:type="dcterms:W3CDTF">2023-07-01T14:13:50Z</dcterms:modified>
</cp:coreProperties>
</file>